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6" r:id="rId2"/>
    <p:sldId id="275" r:id="rId3"/>
    <p:sldId id="270" r:id="rId4"/>
    <p:sldId id="280" r:id="rId5"/>
    <p:sldId id="283" r:id="rId6"/>
    <p:sldId id="276" r:id="rId7"/>
    <p:sldId id="311" r:id="rId8"/>
    <p:sldId id="278" r:id="rId9"/>
    <p:sldId id="279" r:id="rId10"/>
    <p:sldId id="282" r:id="rId11"/>
    <p:sldId id="281" r:id="rId12"/>
    <p:sldId id="315" r:id="rId13"/>
    <p:sldId id="272" r:id="rId14"/>
    <p:sldId id="313" r:id="rId15"/>
    <p:sldId id="314"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713" autoAdjust="0"/>
  </p:normalViewPr>
  <p:slideViewPr>
    <p:cSldViewPr>
      <p:cViewPr varScale="1">
        <p:scale>
          <a:sx n="105" d="100"/>
          <a:sy n="105" d="100"/>
        </p:scale>
        <p:origin x="1776"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8A6C91-40FD-A947-8A91-35068AA79752}" type="datetimeFigureOut">
              <a:rPr lang="en-US" smtClean="0"/>
              <a:t>1/24/2023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E0B556-BCD5-264C-A6FC-EDD06F14B54C}" type="slidenum">
              <a:rPr lang="en-US" smtClean="0"/>
              <a:t>‹#›</a:t>
            </a:fld>
            <a:endParaRPr lang="en-US"/>
          </a:p>
        </p:txBody>
      </p:sp>
    </p:spTree>
    <p:extLst>
      <p:ext uri="{BB962C8B-B14F-4D97-AF65-F5344CB8AC3E}">
        <p14:creationId xmlns:p14="http://schemas.microsoft.com/office/powerpoint/2010/main" val="90534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3C9-1E18-4D4A-B427-5EF52E19A4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2E374D9-E3A4-4E91-8DFA-805A2B83209C}"/>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57CC0A-DAEE-4821-88C3-871BE33AAB80}"/>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5" name="Footer Placeholder 4">
            <a:extLst>
              <a:ext uri="{FF2B5EF4-FFF2-40B4-BE49-F238E27FC236}">
                <a16:creationId xmlns:a16="http://schemas.microsoft.com/office/drawing/2014/main" id="{CB896DDC-A0F9-45FE-AC8D-28D0973F36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A51DFB-CD96-4645-B046-331AEE97FFA7}"/>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76325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16AF-ACAF-42AD-A780-9883121B5C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659D0-C471-4E07-9C19-C5B986A866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36ED1-EDED-46DD-85C0-35EF872EB163}"/>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5" name="Footer Placeholder 4">
            <a:extLst>
              <a:ext uri="{FF2B5EF4-FFF2-40B4-BE49-F238E27FC236}">
                <a16:creationId xmlns:a16="http://schemas.microsoft.com/office/drawing/2014/main" id="{C44280BD-2E24-4063-B339-CBA6EBFD2F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2230C4-DF47-4A63-99BC-3FCCE4C49F18}"/>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249056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4F294-784B-4AC8-B210-980B3B1383B3}"/>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E0166A-45C6-4A05-9EDB-B2AC3886863B}"/>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6AF04-29FA-4D13-8948-B467AF99EDBE}"/>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5" name="Footer Placeholder 4">
            <a:extLst>
              <a:ext uri="{FF2B5EF4-FFF2-40B4-BE49-F238E27FC236}">
                <a16:creationId xmlns:a16="http://schemas.microsoft.com/office/drawing/2014/main" id="{5CE840D7-A852-4C13-A0CB-3C38CC2E06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4D9425-60E3-4899-BFA1-69523EDC2C22}"/>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9572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F896-D25F-4A9F-892E-C603D1F2AD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61375-74E3-4F11-9B4C-602D4AB86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E756A-B17F-4138-A212-9684BEA218F9}"/>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5" name="Footer Placeholder 4">
            <a:extLst>
              <a:ext uri="{FF2B5EF4-FFF2-40B4-BE49-F238E27FC236}">
                <a16:creationId xmlns:a16="http://schemas.microsoft.com/office/drawing/2014/main" id="{B8EB2F1C-906F-4A1E-B3C5-7B81D77F8F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4CA139-D680-4A0A-BACE-61C071285F7C}"/>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225693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10BF-C550-4967-B185-4A8B98E46F5A}"/>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FB5DF-C35D-42B2-BEFE-D4D7F99AA736}"/>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5A2D78-EA2D-448B-8CE0-620068FD800A}"/>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5" name="Footer Placeholder 4">
            <a:extLst>
              <a:ext uri="{FF2B5EF4-FFF2-40B4-BE49-F238E27FC236}">
                <a16:creationId xmlns:a16="http://schemas.microsoft.com/office/drawing/2014/main" id="{3ED3647F-01C6-48F4-BFE0-DDFAFB79D3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58D229-2E84-4F73-BFEA-986A0AA8C960}"/>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8554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3CFD-0AC2-4ABA-B578-DA8A074C3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47A0D1-31EB-4642-8BDB-CC4481D4581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FA4D3D-A398-4FC2-B514-B06D15DCDAC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C5E7C9-CD9B-437F-AE4C-AF324816F6A2}"/>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6" name="Footer Placeholder 5">
            <a:extLst>
              <a:ext uri="{FF2B5EF4-FFF2-40B4-BE49-F238E27FC236}">
                <a16:creationId xmlns:a16="http://schemas.microsoft.com/office/drawing/2014/main" id="{A1685D60-B621-4B83-9545-0EF438C9EF1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FC0FC2C-4A56-4DB3-B748-E0ECE5411D00}"/>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338944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1794-5493-4499-A856-9EDB63E5DA47}"/>
              </a:ext>
            </a:extLst>
          </p:cNvPr>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59B5DC-41DB-4B1F-9B04-21EE06415335}"/>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E40C36-6934-45C0-BC83-508F7068821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DEECE9-726A-4F90-A82B-276FDCDA33AC}"/>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F6D6EC8-24BB-4A07-9903-54BB8BFC2BC5}"/>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9058DE-5071-49D7-9421-72A27B309DE3}"/>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8" name="Footer Placeholder 7">
            <a:extLst>
              <a:ext uri="{FF2B5EF4-FFF2-40B4-BE49-F238E27FC236}">
                <a16:creationId xmlns:a16="http://schemas.microsoft.com/office/drawing/2014/main" id="{BD536127-AB3C-4698-9A23-FE0A53F27C3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7A7A36B-3610-49D4-9AF2-4D79061E7880}"/>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107345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8EB5-59A6-4DF1-B5C3-FE0B66939D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BC96CA-8A19-4B36-9575-871DC1FC76D3}"/>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4" name="Footer Placeholder 3">
            <a:extLst>
              <a:ext uri="{FF2B5EF4-FFF2-40B4-BE49-F238E27FC236}">
                <a16:creationId xmlns:a16="http://schemas.microsoft.com/office/drawing/2014/main" id="{5A1BC7CE-D935-4543-BD86-58ACC807B0E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2615CD1-2C17-474C-A70A-D2778BD2E268}"/>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355261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73FC-A025-4174-8BD8-A55CB7EC6952}"/>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3" name="Footer Placeholder 2">
            <a:extLst>
              <a:ext uri="{FF2B5EF4-FFF2-40B4-BE49-F238E27FC236}">
                <a16:creationId xmlns:a16="http://schemas.microsoft.com/office/drawing/2014/main" id="{5C799A11-6E4E-4E75-9887-C6F1D5B6AAB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48CCC7C-B2F0-476D-BF6B-4155797CCBE9}"/>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73708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3CEF-826D-44C6-8399-FEA46F30E51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96E61A-2876-4AC3-911D-26C04EC64572}"/>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124D00-0873-4024-9E0E-E67131CF18E3}"/>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FA67CC0-574B-4466-8E48-074215DBFEA7}"/>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6" name="Footer Placeholder 5">
            <a:extLst>
              <a:ext uri="{FF2B5EF4-FFF2-40B4-BE49-F238E27FC236}">
                <a16:creationId xmlns:a16="http://schemas.microsoft.com/office/drawing/2014/main" id="{7331C4F9-8392-49EC-9866-5B42295FE32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3FB4B2-168E-4C05-89CC-EDB018BD9850}"/>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130289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E901-02B4-411C-96DA-CE0D32898D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5C9109-7C04-4270-A419-0558242EF159}"/>
              </a:ext>
            </a:extLst>
          </p:cNvPr>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a:extLst>
              <a:ext uri="{FF2B5EF4-FFF2-40B4-BE49-F238E27FC236}">
                <a16:creationId xmlns:a16="http://schemas.microsoft.com/office/drawing/2014/main" id="{089B1717-654A-468A-8237-9AA500FCEBFA}"/>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EEB75A-119F-4890-BA33-9568B0F6A515}"/>
              </a:ext>
            </a:extLst>
          </p:cNvPr>
          <p:cNvSpPr>
            <a:spLocks noGrp="1"/>
          </p:cNvSpPr>
          <p:nvPr>
            <p:ph type="dt" sz="half" idx="10"/>
          </p:nvPr>
        </p:nvSpPr>
        <p:spPr/>
        <p:txBody>
          <a:bodyPr/>
          <a:lstStyle/>
          <a:p>
            <a:fld id="{9916072B-974A-4A90-AC0C-019C4FFEC42B}" type="datetimeFigureOut">
              <a:rPr lang="en-GB" smtClean="0"/>
              <a:t>24/01/2023</a:t>
            </a:fld>
            <a:endParaRPr lang="en-GB" dirty="0"/>
          </a:p>
        </p:txBody>
      </p:sp>
      <p:sp>
        <p:nvSpPr>
          <p:cNvPr id="6" name="Footer Placeholder 5">
            <a:extLst>
              <a:ext uri="{FF2B5EF4-FFF2-40B4-BE49-F238E27FC236}">
                <a16:creationId xmlns:a16="http://schemas.microsoft.com/office/drawing/2014/main" id="{9D7E6D9B-E5DF-4261-996B-C06368D6EB4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8FF6D4-CC0A-43EF-9C60-99F7F4822660}"/>
              </a:ext>
            </a:extLst>
          </p:cNvPr>
          <p:cNvSpPr>
            <a:spLocks noGrp="1"/>
          </p:cNvSpPr>
          <p:nvPr>
            <p:ph type="sldNum" sz="quarter" idx="12"/>
          </p:nvPr>
        </p:nvSpPr>
        <p:spPr/>
        <p:txBody>
          <a:bodyPr/>
          <a:lstStyle/>
          <a:p>
            <a:fld id="{5D9EDB0F-3EBB-4522-A594-D40C72093DCB}" type="slidenum">
              <a:rPr lang="en-GB" smtClean="0"/>
              <a:t>‹#›</a:t>
            </a:fld>
            <a:endParaRPr lang="en-GB" dirty="0"/>
          </a:p>
        </p:txBody>
      </p:sp>
    </p:spTree>
    <p:extLst>
      <p:ext uri="{BB962C8B-B14F-4D97-AF65-F5344CB8AC3E}">
        <p14:creationId xmlns:p14="http://schemas.microsoft.com/office/powerpoint/2010/main" val="331254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1"/>
            </a:gs>
            <a:gs pos="100000">
              <a:schemeClr val="bg1">
                <a:lumMod val="75000"/>
              </a:schemeClr>
            </a:gs>
          </a:gsLst>
          <a:lin ang="16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FF2F3-78B9-4D4E-A69A-0FAC2ADF57D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369D03-83A8-4FE7-A2ED-19E371FC6E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72625-944B-4546-A89A-397823DD9947}"/>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16072B-974A-4A90-AC0C-019C4FFEC42B}" type="datetimeFigureOut">
              <a:rPr lang="en-GB" smtClean="0"/>
              <a:t>24/01/2023</a:t>
            </a:fld>
            <a:endParaRPr lang="en-GB" dirty="0"/>
          </a:p>
        </p:txBody>
      </p:sp>
      <p:sp>
        <p:nvSpPr>
          <p:cNvPr id="5" name="Footer Placeholder 4">
            <a:extLst>
              <a:ext uri="{FF2B5EF4-FFF2-40B4-BE49-F238E27FC236}">
                <a16:creationId xmlns:a16="http://schemas.microsoft.com/office/drawing/2014/main" id="{F073E7C2-C419-4559-ABC2-9901AC2C878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E73580A-EFE2-4EA8-8298-9A84C1ACAEB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9EDB0F-3EBB-4522-A594-D40C72093DCB}" type="slidenum">
              <a:rPr lang="en-GB" smtClean="0"/>
              <a:t>‹#›</a:t>
            </a:fld>
            <a:endParaRPr lang="en-GB" dirty="0"/>
          </a:p>
        </p:txBody>
      </p:sp>
    </p:spTree>
    <p:extLst>
      <p:ext uri="{BB962C8B-B14F-4D97-AF65-F5344CB8AC3E}">
        <p14:creationId xmlns:p14="http://schemas.microsoft.com/office/powerpoint/2010/main" val="7127105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Raise your Child’s Attendance – Raise their Chance’s</a:t>
            </a:r>
            <a:br>
              <a:rPr lang="en-GB" b="1" dirty="0"/>
            </a:br>
            <a:r>
              <a:rPr lang="en-GB" b="1" dirty="0"/>
              <a:t>Strategies for parents and students</a:t>
            </a:r>
          </a:p>
        </p:txBody>
      </p:sp>
      <p:sp>
        <p:nvSpPr>
          <p:cNvPr id="3" name="Subtitle 2"/>
          <p:cNvSpPr>
            <a:spLocks noGrp="1"/>
          </p:cNvSpPr>
          <p:nvPr>
            <p:ph type="subTitle" idx="1"/>
          </p:nvPr>
        </p:nvSpPr>
        <p:spPr/>
        <p:txBody>
          <a:bodyPr>
            <a:normAutofit/>
          </a:bodyPr>
          <a:lstStyle/>
          <a:p>
            <a:r>
              <a:rPr lang="en-GB" sz="3000" dirty="0"/>
              <a:t>What does “Good Attendance”</a:t>
            </a:r>
          </a:p>
          <a:p>
            <a:r>
              <a:rPr lang="en-GB" sz="3000" dirty="0"/>
              <a:t>Mean? </a:t>
            </a:r>
          </a:p>
        </p:txBody>
      </p:sp>
      <p:pic>
        <p:nvPicPr>
          <p:cNvPr id="7" name="Audio 6">
            <a:hlinkClick r:id="" action="ppaction://media"/>
            <a:extLst>
              <a:ext uri="{FF2B5EF4-FFF2-40B4-BE49-F238E27FC236}">
                <a16:creationId xmlns:a16="http://schemas.microsoft.com/office/drawing/2014/main" id="{4CFF9EAE-D643-4243-97FE-BDD1C138FD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255" y="5089128"/>
            <a:ext cx="812800" cy="812800"/>
          </a:xfrm>
          <a:prstGeom prst="rect">
            <a:avLst/>
          </a:prstGeom>
        </p:spPr>
      </p:pic>
      <p:pic>
        <p:nvPicPr>
          <p:cNvPr id="5" name="Picture 4">
            <a:extLst>
              <a:ext uri="{FF2B5EF4-FFF2-40B4-BE49-F238E27FC236}">
                <a16:creationId xmlns:a16="http://schemas.microsoft.com/office/drawing/2014/main" id="{7D2AA8BC-0BEF-405C-89FE-0C13EF0FC168}"/>
              </a:ext>
            </a:extLst>
          </p:cNvPr>
          <p:cNvPicPr>
            <a:picLocks noChangeAspect="1"/>
          </p:cNvPicPr>
          <p:nvPr/>
        </p:nvPicPr>
        <p:blipFill>
          <a:blip r:embed="rId5"/>
          <a:stretch>
            <a:fillRect/>
          </a:stretch>
        </p:blipFill>
        <p:spPr>
          <a:xfrm>
            <a:off x="352714" y="5733256"/>
            <a:ext cx="8105486" cy="790891"/>
          </a:xfrm>
          <a:prstGeom prst="rect">
            <a:avLst/>
          </a:prstGeom>
        </p:spPr>
      </p:pic>
      <p:pic>
        <p:nvPicPr>
          <p:cNvPr id="6" name="Picture 5">
            <a:extLst>
              <a:ext uri="{FF2B5EF4-FFF2-40B4-BE49-F238E27FC236}">
                <a16:creationId xmlns:a16="http://schemas.microsoft.com/office/drawing/2014/main" id="{A73E5BD5-139C-471C-9781-1E3537B8A2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4208102042"/>
      </p:ext>
    </p:extLst>
  </p:cSld>
  <p:clrMapOvr>
    <a:masterClrMapping/>
  </p:clrMapOvr>
  <mc:AlternateContent xmlns:mc="http://schemas.openxmlformats.org/markup-compatibility/2006" xmlns:p14="http://schemas.microsoft.com/office/powerpoint/2010/main">
    <mc:Choice Requires="p14">
      <p:transition spd="slow" p14:dur="2000" advTm="48678"/>
    </mc:Choice>
    <mc:Fallback xmlns="">
      <p:transition spd="slow" advTm="48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ED8B-3AE9-AB4E-A8CA-FE533088DDBA}"/>
              </a:ext>
            </a:extLst>
          </p:cNvPr>
          <p:cNvSpPr>
            <a:spLocks noGrp="1"/>
          </p:cNvSpPr>
          <p:nvPr>
            <p:ph type="title"/>
          </p:nvPr>
        </p:nvSpPr>
        <p:spPr/>
        <p:txBody>
          <a:bodyPr>
            <a:normAutofit/>
          </a:bodyPr>
          <a:lstStyle/>
          <a:p>
            <a:pPr algn="ctr"/>
            <a:r>
              <a:rPr lang="en-US" sz="4000" b="1" dirty="0"/>
              <a:t>Collaborative Working</a:t>
            </a:r>
          </a:p>
        </p:txBody>
      </p:sp>
      <p:sp>
        <p:nvSpPr>
          <p:cNvPr id="3" name="Content Placeholder 2">
            <a:extLst>
              <a:ext uri="{FF2B5EF4-FFF2-40B4-BE49-F238E27FC236}">
                <a16:creationId xmlns:a16="http://schemas.microsoft.com/office/drawing/2014/main" id="{17AAEE63-5044-A046-8178-EA218571A0B1}"/>
              </a:ext>
            </a:extLst>
          </p:cNvPr>
          <p:cNvSpPr>
            <a:spLocks noGrp="1"/>
          </p:cNvSpPr>
          <p:nvPr>
            <p:ph idx="1"/>
          </p:nvPr>
        </p:nvSpPr>
        <p:spPr>
          <a:xfrm>
            <a:off x="457200" y="1359154"/>
            <a:ext cx="8229600" cy="4637112"/>
          </a:xfrm>
        </p:spPr>
        <p:txBody>
          <a:bodyPr>
            <a:normAutofit/>
          </a:bodyPr>
          <a:lstStyle/>
          <a:p>
            <a:pPr>
              <a:defRPr/>
            </a:pPr>
            <a:r>
              <a:rPr lang="en-GB" sz="3200" dirty="0"/>
              <a:t>Know </a:t>
            </a:r>
            <a:r>
              <a:rPr lang="en-GB" sz="3200" b="1" dirty="0"/>
              <a:t>routines </a:t>
            </a:r>
            <a:r>
              <a:rPr lang="en-GB" sz="3200" dirty="0"/>
              <a:t>of the school </a:t>
            </a:r>
            <a:r>
              <a:rPr lang="en-GB" sz="3200" b="1" dirty="0"/>
              <a:t>day</a:t>
            </a:r>
            <a:r>
              <a:rPr lang="en-GB" sz="3200" dirty="0"/>
              <a:t> to avoid issues, e.g. have they got their PE kit? </a:t>
            </a:r>
          </a:p>
          <a:p>
            <a:pPr>
              <a:defRPr/>
            </a:pPr>
            <a:r>
              <a:rPr lang="en-GB" sz="3200" dirty="0"/>
              <a:t>If you have concerns </a:t>
            </a:r>
            <a:r>
              <a:rPr lang="en-GB" sz="3200" b="1" dirty="0"/>
              <a:t>ring us</a:t>
            </a:r>
            <a:r>
              <a:rPr lang="en-GB" sz="3200" dirty="0"/>
              <a:t> – we will </a:t>
            </a:r>
            <a:r>
              <a:rPr lang="en-GB" sz="3200" b="1" dirty="0"/>
              <a:t>check </a:t>
            </a:r>
            <a:r>
              <a:rPr lang="en-GB" sz="3200" dirty="0"/>
              <a:t>attendance and be discreet.</a:t>
            </a:r>
          </a:p>
          <a:p>
            <a:pPr>
              <a:defRPr/>
            </a:pPr>
            <a:r>
              <a:rPr lang="en-GB" sz="3200" b="1" dirty="0"/>
              <a:t>PRAISE AND REWARD GOOD ATTENDANCE</a:t>
            </a:r>
            <a:r>
              <a:rPr lang="en-GB" sz="3200" dirty="0"/>
              <a:t>: even small successes, e.g. going in promptly, even when first lesson is their worst!</a:t>
            </a:r>
          </a:p>
          <a:p>
            <a:endParaRPr lang="en-US" dirty="0"/>
          </a:p>
        </p:txBody>
      </p:sp>
      <p:pic>
        <p:nvPicPr>
          <p:cNvPr id="4" name="Picture 3">
            <a:extLst>
              <a:ext uri="{FF2B5EF4-FFF2-40B4-BE49-F238E27FC236}">
                <a16:creationId xmlns:a16="http://schemas.microsoft.com/office/drawing/2014/main" id="{8919E522-8D8E-4F58-AB48-FDCCA98CC673}"/>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B4BB9075-3654-4ECE-9E7D-5AAEE03998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127432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5FF7-09B2-2042-A0E5-615C551E3A56}"/>
              </a:ext>
            </a:extLst>
          </p:cNvPr>
          <p:cNvSpPr>
            <a:spLocks noGrp="1"/>
          </p:cNvSpPr>
          <p:nvPr>
            <p:ph type="title"/>
          </p:nvPr>
        </p:nvSpPr>
        <p:spPr/>
        <p:txBody>
          <a:bodyPr>
            <a:normAutofit/>
          </a:bodyPr>
          <a:lstStyle/>
          <a:p>
            <a:pPr algn="ctr"/>
            <a:r>
              <a:rPr lang="en-US" sz="4000" b="1" dirty="0"/>
              <a:t>Mental health </a:t>
            </a:r>
          </a:p>
        </p:txBody>
      </p:sp>
      <p:sp>
        <p:nvSpPr>
          <p:cNvPr id="3" name="Content Placeholder 2">
            <a:extLst>
              <a:ext uri="{FF2B5EF4-FFF2-40B4-BE49-F238E27FC236}">
                <a16:creationId xmlns:a16="http://schemas.microsoft.com/office/drawing/2014/main" id="{3641E4B5-4205-194C-AC25-4650E1F775F0}"/>
              </a:ext>
            </a:extLst>
          </p:cNvPr>
          <p:cNvSpPr>
            <a:spLocks noGrp="1"/>
          </p:cNvSpPr>
          <p:nvPr>
            <p:ph idx="1"/>
          </p:nvPr>
        </p:nvSpPr>
        <p:spPr>
          <a:xfrm>
            <a:off x="628650" y="1566397"/>
            <a:ext cx="7886700" cy="4351338"/>
          </a:xfrm>
        </p:spPr>
        <p:txBody>
          <a:bodyPr>
            <a:normAutofit lnSpcReduction="10000"/>
          </a:bodyPr>
          <a:lstStyle/>
          <a:p>
            <a:r>
              <a:rPr lang="en-GB" sz="2400" dirty="0"/>
              <a:t>Working collaboratively with the schools mental health team can support appropriate management of poor mental health and anxiety issues.</a:t>
            </a:r>
          </a:p>
          <a:p>
            <a:r>
              <a:rPr lang="en-GB" sz="2400" dirty="0"/>
              <a:t> Programmes of care within school can help children conquer fears and develop in confidence</a:t>
            </a:r>
          </a:p>
          <a:p>
            <a:r>
              <a:rPr lang="en-GB" sz="2400" dirty="0"/>
              <a:t>Effective management of anxiety and panic is really helpful for those struggling with these issues</a:t>
            </a:r>
          </a:p>
          <a:p>
            <a:r>
              <a:rPr lang="en-GB" sz="2400" dirty="0"/>
              <a:t>If children know they have access to support with anxiety in school they’ll feel school is one of their safe spaces</a:t>
            </a:r>
          </a:p>
          <a:p>
            <a:r>
              <a:rPr lang="en-GB" sz="2400" dirty="0"/>
              <a:t>Distraction, routine and adhering to schedules is a basic key factor to supporting positive mental health and managing those everyday anxieties</a:t>
            </a:r>
          </a:p>
          <a:p>
            <a:pPr marL="0" indent="0">
              <a:buNone/>
            </a:pPr>
            <a:endParaRPr lang="en-US" dirty="0"/>
          </a:p>
        </p:txBody>
      </p:sp>
      <p:pic>
        <p:nvPicPr>
          <p:cNvPr id="4" name="Picture 3">
            <a:extLst>
              <a:ext uri="{FF2B5EF4-FFF2-40B4-BE49-F238E27FC236}">
                <a16:creationId xmlns:a16="http://schemas.microsoft.com/office/drawing/2014/main" id="{5E58CDC9-2FE3-4D91-A931-45674022AE25}"/>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91101E4D-1A9E-4E68-BA79-02EDFAC092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68313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F3CE-A823-4181-904A-CBE087472B2C}"/>
              </a:ext>
            </a:extLst>
          </p:cNvPr>
          <p:cNvSpPr>
            <a:spLocks noGrp="1"/>
          </p:cNvSpPr>
          <p:nvPr>
            <p:ph type="title"/>
          </p:nvPr>
        </p:nvSpPr>
        <p:spPr/>
        <p:txBody>
          <a:bodyPr/>
          <a:lstStyle/>
          <a:p>
            <a:r>
              <a:rPr lang="en-GB" dirty="0"/>
              <a:t>Children with Medical or Special Educational Needs</a:t>
            </a:r>
          </a:p>
        </p:txBody>
      </p:sp>
      <p:sp>
        <p:nvSpPr>
          <p:cNvPr id="3" name="Content Placeholder 2">
            <a:extLst>
              <a:ext uri="{FF2B5EF4-FFF2-40B4-BE49-F238E27FC236}">
                <a16:creationId xmlns:a16="http://schemas.microsoft.com/office/drawing/2014/main" id="{38ADE618-EFAC-4A62-935D-D83BCBF9ED31}"/>
              </a:ext>
            </a:extLst>
          </p:cNvPr>
          <p:cNvSpPr>
            <a:spLocks noGrp="1"/>
          </p:cNvSpPr>
          <p:nvPr>
            <p:ph idx="1"/>
          </p:nvPr>
        </p:nvSpPr>
        <p:spPr/>
        <p:txBody>
          <a:bodyPr>
            <a:normAutofit fontScale="92500" lnSpcReduction="10000"/>
          </a:bodyPr>
          <a:lstStyle/>
          <a:p>
            <a:pPr marL="0" indent="0">
              <a:buNone/>
            </a:pPr>
            <a:r>
              <a:rPr lang="en-GB" sz="1900" dirty="0"/>
              <a:t>Some pupils face greater barriers to attendance than their peers. These can include pupils who suffer from long term medical conditions or who have special educational needs and disabilities. </a:t>
            </a:r>
            <a:r>
              <a:rPr lang="en-GB" sz="1900" dirty="0">
                <a:solidFill>
                  <a:srgbClr val="FF0000"/>
                </a:solidFill>
              </a:rPr>
              <a:t>Their right to an education is the same as any other pupil and therefore the attendance ambition for these pupils should be the same as they are for any other pupil. </a:t>
            </a:r>
          </a:p>
          <a:p>
            <a:r>
              <a:rPr lang="en-GB" sz="2000" dirty="0"/>
              <a:t>Remove barriers, apply additional support and reasonable adjustments</a:t>
            </a:r>
          </a:p>
          <a:p>
            <a:r>
              <a:rPr lang="en-GB" sz="2000" dirty="0"/>
              <a:t>Involve mental health and welfare teams</a:t>
            </a:r>
          </a:p>
          <a:p>
            <a:r>
              <a:rPr lang="en-GB" sz="2000"/>
              <a:t>Working </a:t>
            </a:r>
            <a:r>
              <a:rPr lang="en-GB" sz="2000" dirty="0"/>
              <a:t>with partner professionals including early help teams</a:t>
            </a:r>
          </a:p>
          <a:p>
            <a:r>
              <a:rPr lang="en-GB" sz="2000" dirty="0"/>
              <a:t>EHCP’s offer clarity in meeting the needs of our children</a:t>
            </a:r>
          </a:p>
          <a:p>
            <a:r>
              <a:rPr lang="en-GB" sz="2000" dirty="0"/>
              <a:t>Pastoral care is joined up and effective with regular review</a:t>
            </a:r>
          </a:p>
          <a:p>
            <a:r>
              <a:rPr lang="en-GB" sz="2000" dirty="0"/>
              <a:t>Data monitoring for targeted groups is in place an shared with appropriate stakeholders</a:t>
            </a:r>
          </a:p>
          <a:p>
            <a:r>
              <a:rPr lang="en-GB" sz="2000" dirty="0"/>
              <a:t>Children with serious and long term illness should be supported by school, authority and where necessary have access to alternative provision</a:t>
            </a:r>
          </a:p>
          <a:p>
            <a:endParaRPr lang="en-GB" dirty="0"/>
          </a:p>
        </p:txBody>
      </p:sp>
    </p:spTree>
    <p:extLst>
      <p:ext uri="{BB962C8B-B14F-4D97-AF65-F5344CB8AC3E}">
        <p14:creationId xmlns:p14="http://schemas.microsoft.com/office/powerpoint/2010/main" val="226096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dirty="0"/>
              <a:t> </a:t>
            </a:r>
          </a:p>
          <a:p>
            <a:pPr>
              <a:lnSpc>
                <a:spcPct val="80000"/>
              </a:lnSpc>
              <a:defRPr/>
            </a:pPr>
            <a:r>
              <a:rPr lang="en-GB" sz="2400" dirty="0"/>
              <a:t>If there is a </a:t>
            </a:r>
            <a:r>
              <a:rPr lang="en-GB" sz="2400" b="1" dirty="0"/>
              <a:t>problem</a:t>
            </a:r>
            <a:r>
              <a:rPr lang="en-GB" sz="2400" dirty="0"/>
              <a:t> with your child’s attendance, </a:t>
            </a:r>
            <a:r>
              <a:rPr lang="en-GB" sz="2400" b="1" dirty="0"/>
              <a:t>talk calmly</a:t>
            </a:r>
            <a:r>
              <a:rPr lang="en-GB" sz="2400" dirty="0"/>
              <a:t> to your child and </a:t>
            </a:r>
            <a:r>
              <a:rPr lang="en-GB" sz="2400" b="1" dirty="0"/>
              <a:t>listen </a:t>
            </a:r>
            <a:r>
              <a:rPr lang="en-GB" sz="2400" dirty="0"/>
              <a:t>to the </a:t>
            </a:r>
            <a:r>
              <a:rPr lang="en-GB" sz="2400" b="1" dirty="0"/>
              <a:t>explanation</a:t>
            </a:r>
            <a:r>
              <a:rPr lang="en-GB" sz="2400" dirty="0"/>
              <a:t>. There is </a:t>
            </a:r>
            <a:r>
              <a:rPr lang="en-GB" sz="2400" i="1" dirty="0"/>
              <a:t>always</a:t>
            </a:r>
            <a:r>
              <a:rPr lang="en-GB" sz="2400" dirty="0"/>
              <a:t> an explanation. It may not impress you, but it counted enough with your child to make them truant. Pursuing the </a:t>
            </a:r>
            <a:r>
              <a:rPr lang="en-GB" sz="2400" b="1" dirty="0"/>
              <a:t>reason</a:t>
            </a:r>
            <a:r>
              <a:rPr lang="en-GB" sz="2400" dirty="0"/>
              <a:t> for non attendance is </a:t>
            </a:r>
            <a:r>
              <a:rPr lang="en-GB" sz="2400" b="1" dirty="0"/>
              <a:t>important.</a:t>
            </a:r>
          </a:p>
          <a:p>
            <a:pPr marL="609600" indent="-609600">
              <a:lnSpc>
                <a:spcPct val="80000"/>
              </a:lnSpc>
              <a:buFont typeface="Wingdings" panose="05000000000000000000" pitchFamily="2" charset="2"/>
              <a:buAutoNum type="arabicPeriod"/>
              <a:defRPr/>
            </a:pPr>
            <a:endParaRPr lang="en-GB" sz="2400" b="1" dirty="0"/>
          </a:p>
          <a:p>
            <a:pPr>
              <a:lnSpc>
                <a:spcPct val="80000"/>
              </a:lnSpc>
              <a:defRPr/>
            </a:pPr>
            <a:r>
              <a:rPr lang="en-GB" sz="2400" dirty="0"/>
              <a:t>Talk to us to </a:t>
            </a:r>
            <a:r>
              <a:rPr lang="en-GB" sz="2400" b="1" dirty="0"/>
              <a:t>resolve</a:t>
            </a:r>
            <a:r>
              <a:rPr lang="en-GB" sz="2400" dirty="0"/>
              <a:t> issues. We maybe able to help and support you and your child. You are </a:t>
            </a:r>
            <a:r>
              <a:rPr lang="en-GB" sz="2400" b="1" dirty="0"/>
              <a:t>not alone.</a:t>
            </a:r>
          </a:p>
          <a:p>
            <a:endParaRPr lang="en-GB" dirty="0"/>
          </a:p>
        </p:txBody>
      </p:sp>
      <p:sp>
        <p:nvSpPr>
          <p:cNvPr id="3" name="Title 2"/>
          <p:cNvSpPr>
            <a:spLocks noGrp="1"/>
          </p:cNvSpPr>
          <p:nvPr>
            <p:ph type="title"/>
          </p:nvPr>
        </p:nvSpPr>
        <p:spPr>
          <a:xfrm>
            <a:off x="467544" y="620688"/>
            <a:ext cx="8229600" cy="1143000"/>
          </a:xfrm>
        </p:spPr>
        <p:txBody>
          <a:bodyPr/>
          <a:lstStyle/>
          <a:p>
            <a:pPr algn="ctr"/>
            <a:r>
              <a:rPr lang="en-GB" b="1" dirty="0"/>
              <a:t>Other Tips to help Secure Positive Attendance</a:t>
            </a:r>
          </a:p>
        </p:txBody>
      </p:sp>
      <p:pic>
        <p:nvPicPr>
          <p:cNvPr id="4" name="Picture 3">
            <a:extLst>
              <a:ext uri="{FF2B5EF4-FFF2-40B4-BE49-F238E27FC236}">
                <a16:creationId xmlns:a16="http://schemas.microsoft.com/office/drawing/2014/main" id="{50DD47DD-AB57-47C8-80E8-B2352CED61E1}"/>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748C825C-253E-425B-99E6-F1F12DE36D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21020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397C-6391-47EF-B18D-5130F56C122E}"/>
              </a:ext>
            </a:extLst>
          </p:cNvPr>
          <p:cNvSpPr>
            <a:spLocks noGrp="1"/>
          </p:cNvSpPr>
          <p:nvPr>
            <p:ph type="title"/>
          </p:nvPr>
        </p:nvSpPr>
        <p:spPr/>
        <p:txBody>
          <a:bodyPr/>
          <a:lstStyle/>
          <a:p>
            <a:r>
              <a:rPr lang="en-GB" sz="3600" dirty="0"/>
              <a:t>Other tips to help secure good attendance:</a:t>
            </a:r>
            <a:endParaRPr lang="en-GB" dirty="0"/>
          </a:p>
        </p:txBody>
      </p:sp>
      <p:sp>
        <p:nvSpPr>
          <p:cNvPr id="3" name="Content Placeholder 2">
            <a:extLst>
              <a:ext uri="{FF2B5EF4-FFF2-40B4-BE49-F238E27FC236}">
                <a16:creationId xmlns:a16="http://schemas.microsoft.com/office/drawing/2014/main" id="{9D21FA51-8056-47FD-B1AC-079C17AC5B6C}"/>
              </a:ext>
            </a:extLst>
          </p:cNvPr>
          <p:cNvSpPr>
            <a:spLocks noGrp="1"/>
          </p:cNvSpPr>
          <p:nvPr>
            <p:ph idx="1"/>
          </p:nvPr>
        </p:nvSpPr>
        <p:spPr/>
        <p:txBody>
          <a:bodyPr>
            <a:normAutofit/>
          </a:bodyPr>
          <a:lstStyle/>
          <a:p>
            <a:pPr>
              <a:defRPr/>
            </a:pPr>
            <a:r>
              <a:rPr lang="en-GB" sz="2800" dirty="0"/>
              <a:t>Be particularly watchful and supportive in the run up to </a:t>
            </a:r>
            <a:r>
              <a:rPr lang="en-GB" sz="2800" b="1" dirty="0"/>
              <a:t>tests</a:t>
            </a:r>
            <a:r>
              <a:rPr lang="en-GB" sz="2800" dirty="0"/>
              <a:t> and aware of coursework </a:t>
            </a:r>
            <a:r>
              <a:rPr lang="en-GB" sz="2800" b="1" dirty="0"/>
              <a:t>deadlines.</a:t>
            </a:r>
          </a:p>
          <a:p>
            <a:pPr>
              <a:defRPr/>
            </a:pPr>
            <a:r>
              <a:rPr lang="en-GB" sz="2800" dirty="0"/>
              <a:t>Check planners regularly for gaps as well as completed activities.</a:t>
            </a:r>
          </a:p>
          <a:p>
            <a:pPr>
              <a:defRPr/>
            </a:pPr>
            <a:r>
              <a:rPr lang="en-GB" sz="2800" b="1" dirty="0"/>
              <a:t>Help</a:t>
            </a:r>
            <a:r>
              <a:rPr lang="en-GB" sz="2800" dirty="0"/>
              <a:t> them </a:t>
            </a:r>
            <a:r>
              <a:rPr lang="en-GB" sz="2800" b="1" dirty="0"/>
              <a:t>catch up</a:t>
            </a:r>
            <a:r>
              <a:rPr lang="en-GB" sz="2800" dirty="0"/>
              <a:t> with missed work, missed day doesn’t mean missed work.</a:t>
            </a:r>
          </a:p>
          <a:p>
            <a:pPr>
              <a:defRPr/>
            </a:pPr>
            <a:r>
              <a:rPr lang="en-GB" sz="2800" dirty="0"/>
              <a:t>Remember </a:t>
            </a:r>
            <a:r>
              <a:rPr lang="en-GB" sz="2800" b="1" dirty="0"/>
              <a:t>PRAISE </a:t>
            </a:r>
            <a:r>
              <a:rPr lang="en-GB" sz="2800" dirty="0"/>
              <a:t>for good attendance</a:t>
            </a:r>
          </a:p>
        </p:txBody>
      </p:sp>
    </p:spTree>
    <p:extLst>
      <p:ext uri="{BB962C8B-B14F-4D97-AF65-F5344CB8AC3E}">
        <p14:creationId xmlns:p14="http://schemas.microsoft.com/office/powerpoint/2010/main" val="284542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B35E-AF73-4D27-B2DB-2513926182F5}"/>
              </a:ext>
            </a:extLst>
          </p:cNvPr>
          <p:cNvSpPr>
            <a:spLocks noGrp="1"/>
          </p:cNvSpPr>
          <p:nvPr>
            <p:ph type="title"/>
          </p:nvPr>
        </p:nvSpPr>
        <p:spPr/>
        <p:txBody>
          <a:bodyPr/>
          <a:lstStyle/>
          <a:p>
            <a:r>
              <a:rPr lang="en-GB" b="1" dirty="0"/>
              <a:t>Attend and Achieve</a:t>
            </a:r>
          </a:p>
        </p:txBody>
      </p:sp>
      <p:sp>
        <p:nvSpPr>
          <p:cNvPr id="3" name="Content Placeholder 2">
            <a:extLst>
              <a:ext uri="{FF2B5EF4-FFF2-40B4-BE49-F238E27FC236}">
                <a16:creationId xmlns:a16="http://schemas.microsoft.com/office/drawing/2014/main" id="{50E6EA92-2EE9-4ABF-800A-0ACE8045D8DE}"/>
              </a:ext>
            </a:extLst>
          </p:cNvPr>
          <p:cNvSpPr>
            <a:spLocks noGrp="1"/>
          </p:cNvSpPr>
          <p:nvPr>
            <p:ph idx="1"/>
          </p:nvPr>
        </p:nvSpPr>
        <p:spPr/>
        <p:txBody>
          <a:bodyPr/>
          <a:lstStyle/>
          <a:p>
            <a:pPr>
              <a:defRPr/>
            </a:pPr>
            <a:r>
              <a:rPr lang="en-GB" sz="3200" dirty="0"/>
              <a:t>If a school can </a:t>
            </a:r>
            <a:r>
              <a:rPr lang="en-GB" sz="3200" b="1" dirty="0"/>
              <a:t>improve</a:t>
            </a:r>
            <a:r>
              <a:rPr lang="en-GB" sz="3200" dirty="0"/>
              <a:t> attendance by </a:t>
            </a:r>
            <a:r>
              <a:rPr lang="en-GB" sz="3200" b="1" dirty="0"/>
              <a:t>1%,</a:t>
            </a:r>
            <a:r>
              <a:rPr lang="en-GB" sz="3200" dirty="0"/>
              <a:t> they will see a </a:t>
            </a:r>
            <a:r>
              <a:rPr lang="en-GB" sz="3200" b="1" dirty="0"/>
              <a:t>5-6%</a:t>
            </a:r>
            <a:r>
              <a:rPr lang="en-GB" sz="3200" dirty="0"/>
              <a:t> improvement in </a:t>
            </a:r>
            <a:r>
              <a:rPr lang="en-GB" sz="3200" b="1" dirty="0"/>
              <a:t>attainment.</a:t>
            </a:r>
            <a:r>
              <a:rPr lang="en-GB" sz="3200" dirty="0"/>
              <a:t> (Department for Education and Skills)</a:t>
            </a:r>
          </a:p>
          <a:p>
            <a:pPr>
              <a:defRPr/>
            </a:pPr>
            <a:r>
              <a:rPr lang="en-GB" sz="3200" dirty="0"/>
              <a:t>Please </a:t>
            </a:r>
            <a:r>
              <a:rPr lang="en-GB" sz="3200" b="1" dirty="0"/>
              <a:t>help</a:t>
            </a:r>
            <a:r>
              <a:rPr lang="en-GB" sz="3200" dirty="0"/>
              <a:t> us and your child by ensuring positive attendance and allowing them to </a:t>
            </a:r>
            <a:r>
              <a:rPr lang="en-GB" sz="3200" b="1" dirty="0"/>
              <a:t>achieve </a:t>
            </a:r>
            <a:r>
              <a:rPr lang="en-GB" sz="3200" dirty="0"/>
              <a:t>their potential.	</a:t>
            </a:r>
          </a:p>
          <a:p>
            <a:endParaRPr lang="en-GB" dirty="0"/>
          </a:p>
        </p:txBody>
      </p:sp>
    </p:spTree>
    <p:extLst>
      <p:ext uri="{BB962C8B-B14F-4D97-AF65-F5344CB8AC3E}">
        <p14:creationId xmlns:p14="http://schemas.microsoft.com/office/powerpoint/2010/main" val="151903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3078-DA34-3D4E-AB9A-68142C07DCF2}"/>
              </a:ext>
            </a:extLst>
          </p:cNvPr>
          <p:cNvSpPr>
            <a:spLocks noGrp="1"/>
          </p:cNvSpPr>
          <p:nvPr>
            <p:ph type="title"/>
          </p:nvPr>
        </p:nvSpPr>
        <p:spPr/>
        <p:txBody>
          <a:bodyPr>
            <a:normAutofit/>
          </a:bodyPr>
          <a:lstStyle/>
          <a:p>
            <a:r>
              <a:rPr lang="en-US" sz="4000" b="1" dirty="0"/>
              <a:t>Do you know what your child’s attendance is?</a:t>
            </a:r>
          </a:p>
        </p:txBody>
      </p:sp>
      <p:sp>
        <p:nvSpPr>
          <p:cNvPr id="3" name="Content Placeholder 2">
            <a:extLst>
              <a:ext uri="{FF2B5EF4-FFF2-40B4-BE49-F238E27FC236}">
                <a16:creationId xmlns:a16="http://schemas.microsoft.com/office/drawing/2014/main" id="{8A2683AD-6553-6946-94AB-2292B5AA245A}"/>
              </a:ext>
            </a:extLst>
          </p:cNvPr>
          <p:cNvSpPr>
            <a:spLocks noGrp="1"/>
          </p:cNvSpPr>
          <p:nvPr>
            <p:ph idx="1"/>
          </p:nvPr>
        </p:nvSpPr>
        <p:spPr/>
        <p:txBody>
          <a:bodyPr/>
          <a:lstStyle/>
          <a:p>
            <a:pPr marL="0" indent="0">
              <a:buNone/>
            </a:pPr>
            <a:endParaRPr lang="en-GB" dirty="0"/>
          </a:p>
          <a:p>
            <a:r>
              <a:rPr lang="en-US" sz="3200" dirty="0"/>
              <a:t>Check attendance percentage regularly</a:t>
            </a:r>
          </a:p>
          <a:p>
            <a:r>
              <a:rPr lang="en-US" sz="3200" dirty="0"/>
              <a:t>Be aware of absence and impact on achievement</a:t>
            </a:r>
          </a:p>
        </p:txBody>
      </p:sp>
      <p:pic>
        <p:nvPicPr>
          <p:cNvPr id="4" name="Audio 3">
            <a:hlinkClick r:id="" action="ppaction://media"/>
            <a:extLst>
              <a:ext uri="{FF2B5EF4-FFF2-40B4-BE49-F238E27FC236}">
                <a16:creationId xmlns:a16="http://schemas.microsoft.com/office/drawing/2014/main" id="{9C61A022-F549-334D-897C-037B1FF1BB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26263" y="5098769"/>
            <a:ext cx="812800" cy="812800"/>
          </a:xfrm>
          <a:prstGeom prst="rect">
            <a:avLst/>
          </a:prstGeom>
        </p:spPr>
      </p:pic>
      <p:pic>
        <p:nvPicPr>
          <p:cNvPr id="5" name="Picture 4">
            <a:extLst>
              <a:ext uri="{FF2B5EF4-FFF2-40B4-BE49-F238E27FC236}">
                <a16:creationId xmlns:a16="http://schemas.microsoft.com/office/drawing/2014/main" id="{D83FF64A-BFCE-4FB5-8A88-2D1BF9BEC736}"/>
              </a:ext>
            </a:extLst>
          </p:cNvPr>
          <p:cNvPicPr>
            <a:picLocks noChangeAspect="1"/>
          </p:cNvPicPr>
          <p:nvPr/>
        </p:nvPicPr>
        <p:blipFill>
          <a:blip r:embed="rId5"/>
          <a:stretch>
            <a:fillRect/>
          </a:stretch>
        </p:blipFill>
        <p:spPr>
          <a:xfrm>
            <a:off x="319232" y="5781517"/>
            <a:ext cx="8105486" cy="790891"/>
          </a:xfrm>
          <a:prstGeom prst="rect">
            <a:avLst/>
          </a:prstGeom>
        </p:spPr>
      </p:pic>
      <p:pic>
        <p:nvPicPr>
          <p:cNvPr id="6" name="Picture 5">
            <a:extLst>
              <a:ext uri="{FF2B5EF4-FFF2-40B4-BE49-F238E27FC236}">
                <a16:creationId xmlns:a16="http://schemas.microsoft.com/office/drawing/2014/main" id="{F62FB612-34A4-4731-81C1-2E433A12C3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738960162"/>
      </p:ext>
    </p:extLst>
  </p:cSld>
  <p:clrMapOvr>
    <a:masterClrMapping/>
  </p:clrMapOvr>
  <mc:AlternateContent xmlns:mc="http://schemas.openxmlformats.org/markup-compatibility/2006" xmlns:p14="http://schemas.microsoft.com/office/powerpoint/2010/main">
    <mc:Choice Requires="p14">
      <p:transition spd="slow" p14:dur="2000" advTm="20249"/>
    </mc:Choice>
    <mc:Fallback xmlns="">
      <p:transition spd="slow" advTm="20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Example of what 90% attendance looks like:</a:t>
            </a:r>
          </a:p>
        </p:txBody>
      </p:sp>
      <p:sp>
        <p:nvSpPr>
          <p:cNvPr id="3" name="Content Placeholder 2"/>
          <p:cNvSpPr>
            <a:spLocks noGrp="1"/>
          </p:cNvSpPr>
          <p:nvPr>
            <p:ph idx="1"/>
          </p:nvPr>
        </p:nvSpPr>
        <p:spPr>
          <a:xfrm>
            <a:off x="457200" y="1656062"/>
            <a:ext cx="8229600" cy="4042565"/>
          </a:xfrm>
        </p:spPr>
        <p:txBody>
          <a:bodyPr>
            <a:normAutofit/>
          </a:bodyPr>
          <a:lstStyle/>
          <a:p>
            <a:pPr algn="ctr">
              <a:buNone/>
              <a:defRPr/>
            </a:pPr>
            <a:br>
              <a:rPr lang="en-GB" sz="2400" dirty="0"/>
            </a:br>
            <a:r>
              <a:rPr lang="en-GB" sz="4000" b="1" dirty="0">
                <a:solidFill>
                  <a:srgbClr val="FF0000"/>
                </a:solidFill>
              </a:rPr>
              <a:t>90%</a:t>
            </a:r>
            <a:r>
              <a:rPr lang="en-GB" sz="2400" dirty="0"/>
              <a:t> attendance </a:t>
            </a:r>
            <a:r>
              <a:rPr lang="en-GB" b="1" dirty="0">
                <a:solidFill>
                  <a:srgbClr val="FF3300"/>
                </a:solidFill>
              </a:rPr>
              <a:t>=</a:t>
            </a:r>
            <a:r>
              <a:rPr lang="en-GB" sz="2400" dirty="0"/>
              <a:t> </a:t>
            </a:r>
            <a:r>
              <a:rPr lang="en-GB" sz="4000" b="1" dirty="0">
                <a:solidFill>
                  <a:srgbClr val="FF0000"/>
                </a:solidFill>
              </a:rPr>
              <a:t>½ day missed</a:t>
            </a:r>
            <a:r>
              <a:rPr lang="en-GB" sz="2400" dirty="0">
                <a:solidFill>
                  <a:srgbClr val="FF0000"/>
                </a:solidFill>
              </a:rPr>
              <a:t> </a:t>
            </a:r>
            <a:r>
              <a:rPr lang="en-GB" sz="2400" dirty="0"/>
              <a:t>every week, 2 or 3 lessons of important knowledge compromising outcomes of young people. </a:t>
            </a:r>
          </a:p>
          <a:p>
            <a:pPr>
              <a:buNone/>
              <a:defRPr/>
            </a:pPr>
            <a:r>
              <a:rPr lang="en-GB" sz="2400" dirty="0"/>
              <a:t> </a:t>
            </a:r>
          </a:p>
          <a:p>
            <a:pPr>
              <a:buNone/>
              <a:defRPr/>
            </a:pPr>
            <a:endParaRPr lang="en-GB" sz="2400" dirty="0"/>
          </a:p>
          <a:p>
            <a:pPr>
              <a:buNone/>
              <a:defRPr/>
            </a:pPr>
            <a:endParaRPr lang="en-GB" sz="2400" dirty="0"/>
          </a:p>
          <a:p>
            <a:pPr marL="0" indent="0">
              <a:buNone/>
            </a:pPr>
            <a:endParaRPr lang="en-GB" dirty="0"/>
          </a:p>
        </p:txBody>
      </p:sp>
      <p:pic>
        <p:nvPicPr>
          <p:cNvPr id="4" name="Picture 3">
            <a:extLst>
              <a:ext uri="{FF2B5EF4-FFF2-40B4-BE49-F238E27FC236}">
                <a16:creationId xmlns:a16="http://schemas.microsoft.com/office/drawing/2014/main" id="{A398B8AE-7D3B-4323-A982-7D4070ADCF12}"/>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1688D6B6-52AC-43BF-A601-B5FA2E1588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pic>
        <p:nvPicPr>
          <p:cNvPr id="6" name="Picture 4" descr="attendance">
            <a:extLst>
              <a:ext uri="{FF2B5EF4-FFF2-40B4-BE49-F238E27FC236}">
                <a16:creationId xmlns:a16="http://schemas.microsoft.com/office/drawing/2014/main" id="{68E5FD5D-F5DC-4891-9CF9-B57007ACE0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34027"/>
          <a:stretch>
            <a:fillRect/>
          </a:stretch>
        </p:blipFill>
        <p:spPr bwMode="auto">
          <a:xfrm>
            <a:off x="628650" y="2981625"/>
            <a:ext cx="3025775" cy="26204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8109-13FE-FE47-85C0-A7A1B6326A4F}"/>
              </a:ext>
            </a:extLst>
          </p:cNvPr>
          <p:cNvSpPr>
            <a:spLocks noGrp="1"/>
          </p:cNvSpPr>
          <p:nvPr>
            <p:ph type="title"/>
          </p:nvPr>
        </p:nvSpPr>
        <p:spPr/>
        <p:txBody>
          <a:bodyPr>
            <a:normAutofit/>
          </a:bodyPr>
          <a:lstStyle/>
          <a:p>
            <a:pPr algn="ctr"/>
            <a:r>
              <a:rPr lang="en-GB" sz="4000" b="1" dirty="0"/>
              <a:t>Lets looks a little closer…..</a:t>
            </a:r>
            <a:endParaRPr lang="en-US" sz="4000" b="1" dirty="0"/>
          </a:p>
        </p:txBody>
      </p:sp>
      <p:sp>
        <p:nvSpPr>
          <p:cNvPr id="3" name="Content Placeholder 2">
            <a:extLst>
              <a:ext uri="{FF2B5EF4-FFF2-40B4-BE49-F238E27FC236}">
                <a16:creationId xmlns:a16="http://schemas.microsoft.com/office/drawing/2014/main" id="{0D6438F9-A307-0442-8A8C-498D12BB12A3}"/>
              </a:ext>
            </a:extLst>
          </p:cNvPr>
          <p:cNvSpPr>
            <a:spLocks noGrp="1"/>
          </p:cNvSpPr>
          <p:nvPr>
            <p:ph idx="1"/>
          </p:nvPr>
        </p:nvSpPr>
        <p:spPr/>
        <p:txBody>
          <a:bodyPr/>
          <a:lstStyle/>
          <a:p>
            <a:pPr marL="0" indent="0">
              <a:buNone/>
            </a:pPr>
            <a:endParaRPr lang="en-GB" sz="3200" b="1" dirty="0"/>
          </a:p>
          <a:p>
            <a:pPr marL="0" indent="0">
              <a:buNone/>
            </a:pPr>
            <a:r>
              <a:rPr lang="en-GB" sz="3200" b="1" dirty="0">
                <a:solidFill>
                  <a:srgbClr val="FF0000"/>
                </a:solidFill>
              </a:rPr>
              <a:t>1 school year</a:t>
            </a:r>
            <a:r>
              <a:rPr lang="en-GB" sz="3200" dirty="0">
                <a:solidFill>
                  <a:srgbClr val="FF0000"/>
                </a:solidFill>
              </a:rPr>
              <a:t> </a:t>
            </a:r>
            <a:r>
              <a:rPr lang="en-GB" sz="3200" dirty="0"/>
              <a:t>at </a:t>
            </a:r>
            <a:r>
              <a:rPr lang="en-GB" sz="3200" b="1" dirty="0">
                <a:solidFill>
                  <a:srgbClr val="FF0000"/>
                </a:solidFill>
              </a:rPr>
              <a:t>90%</a:t>
            </a:r>
            <a:r>
              <a:rPr lang="en-GB" sz="3200" dirty="0"/>
              <a:t> attendance = </a:t>
            </a:r>
            <a:r>
              <a:rPr lang="en-GB" sz="3200" b="1" dirty="0">
                <a:solidFill>
                  <a:srgbClr val="FF0000"/>
                </a:solidFill>
              </a:rPr>
              <a:t>4 whole weeks of lessons</a:t>
            </a:r>
            <a:r>
              <a:rPr lang="en-GB" sz="3200" dirty="0"/>
              <a:t> </a:t>
            </a:r>
            <a:r>
              <a:rPr lang="en-GB" sz="3200" b="1" dirty="0"/>
              <a:t>MISSED out of the </a:t>
            </a:r>
            <a:r>
              <a:rPr lang="en-GB" sz="3200" b="1" dirty="0">
                <a:solidFill>
                  <a:srgbClr val="FF0000"/>
                </a:solidFill>
              </a:rPr>
              <a:t>38 week </a:t>
            </a:r>
            <a:r>
              <a:rPr lang="en-GB" sz="3200" b="1" dirty="0"/>
              <a:t>school year!!!</a:t>
            </a:r>
          </a:p>
          <a:p>
            <a:pPr marL="0" indent="0">
              <a:buNone/>
            </a:pPr>
            <a:endParaRPr lang="en-GB" altLang="en-US" sz="2400" b="1" dirty="0">
              <a:solidFill>
                <a:srgbClr val="CC0000"/>
              </a:solidFill>
              <a:latin typeface="Arial" panose="020B0604020202020204" pitchFamily="34" charset="0"/>
            </a:endParaRPr>
          </a:p>
          <a:p>
            <a:endParaRPr lang="en-GB" altLang="en-US" sz="2400" b="1" dirty="0">
              <a:solidFill>
                <a:srgbClr val="CC0000"/>
              </a:solidFill>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76E22FAE-E3B8-4AAB-8CEA-B6DBF9EFE6CC}"/>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F4658B20-9905-4047-84D7-EA40CBB38F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226431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6BA4-227B-47F0-9D34-3F61924F217E}"/>
              </a:ext>
            </a:extLst>
          </p:cNvPr>
          <p:cNvSpPr>
            <a:spLocks noGrp="1"/>
          </p:cNvSpPr>
          <p:nvPr>
            <p:ph type="title"/>
          </p:nvPr>
        </p:nvSpPr>
        <p:spPr/>
        <p:txBody>
          <a:bodyPr>
            <a:normAutofit/>
          </a:bodyPr>
          <a:lstStyle/>
          <a:p>
            <a:pPr algn="ctr"/>
            <a:r>
              <a:rPr lang="en-GB" sz="4000" b="1" dirty="0"/>
              <a:t>Hard facts </a:t>
            </a:r>
          </a:p>
        </p:txBody>
      </p:sp>
      <p:sp>
        <p:nvSpPr>
          <p:cNvPr id="3" name="Content Placeholder 2">
            <a:extLst>
              <a:ext uri="{FF2B5EF4-FFF2-40B4-BE49-F238E27FC236}">
                <a16:creationId xmlns:a16="http://schemas.microsoft.com/office/drawing/2014/main" id="{278F3743-7AC9-45DD-960C-6F238A1254EA}"/>
              </a:ext>
            </a:extLst>
          </p:cNvPr>
          <p:cNvSpPr>
            <a:spLocks noGrp="1"/>
          </p:cNvSpPr>
          <p:nvPr>
            <p:ph idx="1"/>
          </p:nvPr>
        </p:nvSpPr>
        <p:spPr>
          <a:xfrm>
            <a:off x="571500" y="1844824"/>
            <a:ext cx="7886700" cy="3869024"/>
          </a:xfrm>
        </p:spPr>
        <p:txBody>
          <a:bodyPr>
            <a:normAutofit/>
          </a:bodyPr>
          <a:lstStyle/>
          <a:p>
            <a:pPr marL="0" indent="0">
              <a:buNone/>
            </a:pPr>
            <a:r>
              <a:rPr lang="en-GB" sz="5400" b="1" dirty="0">
                <a:solidFill>
                  <a:srgbClr val="FF0000"/>
                </a:solidFill>
              </a:rPr>
              <a:t>90%</a:t>
            </a:r>
            <a:r>
              <a:rPr lang="en-GB" sz="5400" dirty="0"/>
              <a:t> attendance over </a:t>
            </a:r>
            <a:r>
              <a:rPr lang="en-GB" sz="5400" dirty="0">
                <a:solidFill>
                  <a:srgbClr val="FF0000"/>
                </a:solidFill>
              </a:rPr>
              <a:t>5 </a:t>
            </a:r>
            <a:r>
              <a:rPr lang="en-GB" sz="5400" dirty="0"/>
              <a:t>years of secondary school….</a:t>
            </a:r>
            <a:r>
              <a:rPr lang="en-GB" sz="6600" dirty="0"/>
              <a:t> =</a:t>
            </a:r>
            <a:r>
              <a:rPr lang="en-GB" sz="4400" dirty="0"/>
              <a:t> </a:t>
            </a:r>
            <a:r>
              <a:rPr lang="en-GB" sz="6000" b="1" dirty="0">
                <a:solidFill>
                  <a:srgbClr val="FF0000"/>
                </a:solidFill>
              </a:rPr>
              <a:t>½</a:t>
            </a:r>
            <a:r>
              <a:rPr lang="en-GB" sz="6000" dirty="0">
                <a:solidFill>
                  <a:srgbClr val="FF0000"/>
                </a:solidFill>
              </a:rPr>
              <a:t> </a:t>
            </a:r>
            <a:r>
              <a:rPr lang="en-GB" sz="4400" dirty="0">
                <a:solidFill>
                  <a:srgbClr val="FF0000"/>
                </a:solidFill>
              </a:rPr>
              <a:t>a school </a:t>
            </a:r>
            <a:r>
              <a:rPr lang="en-GB" sz="5400" b="1" dirty="0">
                <a:solidFill>
                  <a:srgbClr val="FF0000"/>
                </a:solidFill>
              </a:rPr>
              <a:t>year missed!</a:t>
            </a:r>
          </a:p>
          <a:p>
            <a:pPr marL="0" indent="0">
              <a:buNone/>
            </a:pPr>
            <a:endParaRPr lang="en-GB" sz="5400" dirty="0"/>
          </a:p>
          <a:p>
            <a:pPr marL="0" indent="0">
              <a:buNone/>
            </a:pPr>
            <a:endParaRPr lang="en-GB" sz="5400" dirty="0"/>
          </a:p>
        </p:txBody>
      </p:sp>
      <p:pic>
        <p:nvPicPr>
          <p:cNvPr id="4" name="Picture 3">
            <a:extLst>
              <a:ext uri="{FF2B5EF4-FFF2-40B4-BE49-F238E27FC236}">
                <a16:creationId xmlns:a16="http://schemas.microsoft.com/office/drawing/2014/main" id="{D2925D2C-98A4-4083-9BCF-B5C8AE9A2B90}"/>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7186D984-28CA-481F-81F9-51FE357222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231591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26E0-4D49-C548-B91E-ED1D8F3D5E18}"/>
              </a:ext>
            </a:extLst>
          </p:cNvPr>
          <p:cNvSpPr>
            <a:spLocks noGrp="1"/>
          </p:cNvSpPr>
          <p:nvPr>
            <p:ph type="title"/>
          </p:nvPr>
        </p:nvSpPr>
        <p:spPr/>
        <p:txBody>
          <a:bodyPr>
            <a:normAutofit/>
          </a:bodyPr>
          <a:lstStyle/>
          <a:p>
            <a:pPr algn="ctr"/>
            <a:r>
              <a:rPr lang="en-US" sz="4000" b="1" dirty="0"/>
              <a:t>What Impact might this have on a young person’s life…………?</a:t>
            </a:r>
          </a:p>
        </p:txBody>
      </p:sp>
      <p:sp>
        <p:nvSpPr>
          <p:cNvPr id="3" name="Content Placeholder 2">
            <a:extLst>
              <a:ext uri="{FF2B5EF4-FFF2-40B4-BE49-F238E27FC236}">
                <a16:creationId xmlns:a16="http://schemas.microsoft.com/office/drawing/2014/main" id="{37D89113-D317-6D44-891D-9B9E8C6B94AE}"/>
              </a:ext>
            </a:extLst>
          </p:cNvPr>
          <p:cNvSpPr>
            <a:spLocks noGrp="1"/>
          </p:cNvSpPr>
          <p:nvPr>
            <p:ph idx="1"/>
          </p:nvPr>
        </p:nvSpPr>
        <p:spPr>
          <a:xfrm>
            <a:off x="260065" y="2073252"/>
            <a:ext cx="8623870" cy="4351338"/>
          </a:xfrm>
        </p:spPr>
        <p:txBody>
          <a:bodyPr/>
          <a:lstStyle/>
          <a:p>
            <a:pPr>
              <a:buNone/>
              <a:defRPr/>
            </a:pPr>
            <a:r>
              <a:rPr lang="en-GB" sz="3600" dirty="0"/>
              <a:t>Research suggests that </a:t>
            </a:r>
            <a:r>
              <a:rPr lang="en-GB" sz="3600" b="1" dirty="0"/>
              <a:t>17 missed school days</a:t>
            </a:r>
            <a:r>
              <a:rPr lang="en-GB" sz="3600" dirty="0"/>
              <a:t> a year </a:t>
            </a:r>
            <a:r>
              <a:rPr lang="en-GB" sz="3600" b="1" dirty="0"/>
              <a:t>=</a:t>
            </a:r>
            <a:r>
              <a:rPr lang="en-GB" sz="3600" dirty="0"/>
              <a:t> GCSE grade </a:t>
            </a:r>
            <a:r>
              <a:rPr lang="en-GB" sz="3600" b="1" dirty="0"/>
              <a:t>DROP </a:t>
            </a:r>
            <a:r>
              <a:rPr lang="en-GB" sz="3600" dirty="0"/>
              <a:t>in achievement. (DfES)</a:t>
            </a:r>
          </a:p>
          <a:p>
            <a:pPr>
              <a:buNone/>
              <a:defRPr/>
            </a:pPr>
            <a:r>
              <a:rPr lang="en-GB" sz="3600" dirty="0"/>
              <a:t>The greater the attendance the greater the achievement.</a:t>
            </a:r>
          </a:p>
          <a:p>
            <a:pPr marL="0" indent="0">
              <a:buNone/>
            </a:pPr>
            <a:endParaRPr lang="en-US" dirty="0"/>
          </a:p>
        </p:txBody>
      </p:sp>
      <p:pic>
        <p:nvPicPr>
          <p:cNvPr id="4" name="Picture 3">
            <a:extLst>
              <a:ext uri="{FF2B5EF4-FFF2-40B4-BE49-F238E27FC236}">
                <a16:creationId xmlns:a16="http://schemas.microsoft.com/office/drawing/2014/main" id="{BF039EEB-96F7-43E1-B206-14B5C5BB3B38}"/>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B231872B-33CB-4DE4-9BAC-1CA90F5089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421771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9018-9264-C74A-9704-AAD0FA9CA80B}"/>
              </a:ext>
            </a:extLst>
          </p:cNvPr>
          <p:cNvSpPr>
            <a:spLocks noGrp="1"/>
          </p:cNvSpPr>
          <p:nvPr>
            <p:ph type="title"/>
          </p:nvPr>
        </p:nvSpPr>
        <p:spPr/>
        <p:txBody>
          <a:bodyPr>
            <a:normAutofit/>
          </a:bodyPr>
          <a:lstStyle/>
          <a:p>
            <a:pPr algn="ctr"/>
            <a:r>
              <a:rPr lang="en-US" sz="4000" b="1" dirty="0"/>
              <a:t>Let’s get started!!!</a:t>
            </a:r>
          </a:p>
        </p:txBody>
      </p:sp>
      <p:sp>
        <p:nvSpPr>
          <p:cNvPr id="3" name="Content Placeholder 2">
            <a:extLst>
              <a:ext uri="{FF2B5EF4-FFF2-40B4-BE49-F238E27FC236}">
                <a16:creationId xmlns:a16="http://schemas.microsoft.com/office/drawing/2014/main" id="{FD8DF582-1A12-984B-AC03-3CBA2A3BE3E7}"/>
              </a:ext>
            </a:extLst>
          </p:cNvPr>
          <p:cNvSpPr>
            <a:spLocks noGrp="1"/>
          </p:cNvSpPr>
          <p:nvPr>
            <p:ph idx="1"/>
          </p:nvPr>
        </p:nvSpPr>
        <p:spPr/>
        <p:txBody>
          <a:bodyPr/>
          <a:lstStyle/>
          <a:p>
            <a:r>
              <a:rPr lang="en-GB" sz="3200" dirty="0"/>
              <a:t>What can I do as a parent to increase my child's attendance?</a:t>
            </a:r>
          </a:p>
          <a:p>
            <a:endParaRPr lang="en-US" dirty="0"/>
          </a:p>
        </p:txBody>
      </p:sp>
      <p:pic>
        <p:nvPicPr>
          <p:cNvPr id="4" name="Picture 3">
            <a:extLst>
              <a:ext uri="{FF2B5EF4-FFF2-40B4-BE49-F238E27FC236}">
                <a16:creationId xmlns:a16="http://schemas.microsoft.com/office/drawing/2014/main" id="{060BF431-63FA-455E-90AB-A34E8021D57B}"/>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1C1AAFFF-5D8F-4693-8624-FC81500494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352031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239C-7538-634B-9F04-39B798005BAF}"/>
              </a:ext>
            </a:extLst>
          </p:cNvPr>
          <p:cNvSpPr>
            <a:spLocks noGrp="1"/>
          </p:cNvSpPr>
          <p:nvPr>
            <p:ph type="title"/>
          </p:nvPr>
        </p:nvSpPr>
        <p:spPr/>
        <p:txBody>
          <a:bodyPr>
            <a:normAutofit/>
          </a:bodyPr>
          <a:lstStyle/>
          <a:p>
            <a:pPr algn="ctr"/>
            <a:r>
              <a:rPr lang="en-US" sz="4000" b="1" dirty="0"/>
              <a:t>Know what your Child’s attendance is and regularly monitor</a:t>
            </a:r>
          </a:p>
        </p:txBody>
      </p:sp>
      <p:sp>
        <p:nvSpPr>
          <p:cNvPr id="3" name="Content Placeholder 2">
            <a:extLst>
              <a:ext uri="{FF2B5EF4-FFF2-40B4-BE49-F238E27FC236}">
                <a16:creationId xmlns:a16="http://schemas.microsoft.com/office/drawing/2014/main" id="{4D0B0F75-CC76-8446-8A4F-BCB2FC97E72D}"/>
              </a:ext>
            </a:extLst>
          </p:cNvPr>
          <p:cNvSpPr>
            <a:spLocks noGrp="1"/>
          </p:cNvSpPr>
          <p:nvPr>
            <p:ph idx="1"/>
          </p:nvPr>
        </p:nvSpPr>
        <p:spPr>
          <a:xfrm>
            <a:off x="628650" y="1656062"/>
            <a:ext cx="7886700" cy="4351338"/>
          </a:xfrm>
        </p:spPr>
        <p:txBody>
          <a:bodyPr>
            <a:normAutofit/>
          </a:bodyPr>
          <a:lstStyle/>
          <a:p>
            <a:pPr>
              <a:defRPr/>
            </a:pPr>
            <a:r>
              <a:rPr lang="en-GB" sz="2800" dirty="0"/>
              <a:t> Find out </a:t>
            </a:r>
            <a:r>
              <a:rPr lang="en-GB" sz="2800" b="1" dirty="0"/>
              <a:t>regularly</a:t>
            </a:r>
            <a:r>
              <a:rPr lang="en-GB" sz="2800" dirty="0"/>
              <a:t> your child's </a:t>
            </a:r>
            <a:r>
              <a:rPr lang="en-GB" sz="2800" b="1" dirty="0"/>
              <a:t>absence.</a:t>
            </a:r>
            <a:r>
              <a:rPr lang="en-GB" sz="2800" dirty="0"/>
              <a:t> (Ask for     half days if easier) and check this matches with your </a:t>
            </a:r>
            <a:r>
              <a:rPr lang="en-GB" sz="2800" b="1" dirty="0"/>
              <a:t>own record.</a:t>
            </a:r>
          </a:p>
          <a:p>
            <a:pPr>
              <a:defRPr/>
            </a:pPr>
            <a:r>
              <a:rPr lang="en-GB" sz="2800" b="1" dirty="0"/>
              <a:t> Talk</a:t>
            </a:r>
            <a:r>
              <a:rPr lang="en-GB" sz="2800" dirty="0"/>
              <a:t> regularly with your child about school and how they feel about it. More likely to attend if they feel supported and anxieties </a:t>
            </a:r>
            <a:r>
              <a:rPr lang="en-GB" sz="2800" b="1" dirty="0"/>
              <a:t>listened</a:t>
            </a:r>
            <a:r>
              <a:rPr lang="en-GB" sz="2800" dirty="0"/>
              <a:t> to.</a:t>
            </a:r>
          </a:p>
          <a:p>
            <a:pPr>
              <a:defRPr/>
            </a:pPr>
            <a:r>
              <a:rPr lang="en-GB" sz="2800" dirty="0"/>
              <a:t> Acknowledge good attendance and strive to improve each week. </a:t>
            </a:r>
          </a:p>
          <a:p>
            <a:pPr marL="0" indent="0">
              <a:buNone/>
            </a:pPr>
            <a:endParaRPr lang="en-US" dirty="0"/>
          </a:p>
        </p:txBody>
      </p:sp>
      <p:pic>
        <p:nvPicPr>
          <p:cNvPr id="4" name="Picture 3">
            <a:extLst>
              <a:ext uri="{FF2B5EF4-FFF2-40B4-BE49-F238E27FC236}">
                <a16:creationId xmlns:a16="http://schemas.microsoft.com/office/drawing/2014/main" id="{92E74B9A-8C62-4DB1-A165-93E30B86DAF8}"/>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15A367DD-4AA0-4FD5-B1D4-BDA5D1D446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315416"/>
            <a:ext cx="1729759" cy="1729759"/>
          </a:xfrm>
          <a:prstGeom prst="rect">
            <a:avLst/>
          </a:prstGeom>
        </p:spPr>
      </p:pic>
    </p:spTree>
    <p:extLst>
      <p:ext uri="{BB962C8B-B14F-4D97-AF65-F5344CB8AC3E}">
        <p14:creationId xmlns:p14="http://schemas.microsoft.com/office/powerpoint/2010/main" val="148963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8A64-9E4A-9C42-9E95-6FAB57F4CF2A}"/>
              </a:ext>
            </a:extLst>
          </p:cNvPr>
          <p:cNvSpPr>
            <a:spLocks noGrp="1"/>
          </p:cNvSpPr>
          <p:nvPr>
            <p:ph type="title"/>
          </p:nvPr>
        </p:nvSpPr>
        <p:spPr>
          <a:xfrm>
            <a:off x="628650" y="801271"/>
            <a:ext cx="7886700" cy="1325563"/>
          </a:xfrm>
        </p:spPr>
        <p:txBody>
          <a:bodyPr>
            <a:normAutofit/>
          </a:bodyPr>
          <a:lstStyle/>
          <a:p>
            <a:pPr algn="ctr"/>
            <a:r>
              <a:rPr lang="en-US" sz="3600" b="1" dirty="0"/>
              <a:t>Encourage and work together with your school community</a:t>
            </a:r>
          </a:p>
        </p:txBody>
      </p:sp>
      <p:sp>
        <p:nvSpPr>
          <p:cNvPr id="3" name="Content Placeholder 2">
            <a:extLst>
              <a:ext uri="{FF2B5EF4-FFF2-40B4-BE49-F238E27FC236}">
                <a16:creationId xmlns:a16="http://schemas.microsoft.com/office/drawing/2014/main" id="{C49FD8AF-3090-134A-B7DB-1B673DEE24EC}"/>
              </a:ext>
            </a:extLst>
          </p:cNvPr>
          <p:cNvSpPr>
            <a:spLocks noGrp="1"/>
          </p:cNvSpPr>
          <p:nvPr>
            <p:ph idx="1"/>
          </p:nvPr>
        </p:nvSpPr>
        <p:spPr>
          <a:xfrm>
            <a:off x="628650" y="2307137"/>
            <a:ext cx="7886700" cy="4351338"/>
          </a:xfrm>
        </p:spPr>
        <p:txBody>
          <a:bodyPr/>
          <a:lstStyle/>
          <a:p>
            <a:pPr>
              <a:defRPr/>
            </a:pPr>
            <a:r>
              <a:rPr lang="en-GB" sz="2400" b="1" dirty="0"/>
              <a:t>Phone</a:t>
            </a:r>
            <a:r>
              <a:rPr lang="en-GB" sz="2400" dirty="0"/>
              <a:t> us as soon as possible to tell us why your child is absent, and when you expect them to return.</a:t>
            </a:r>
          </a:p>
          <a:p>
            <a:pPr>
              <a:defRPr/>
            </a:pPr>
            <a:r>
              <a:rPr lang="en-GB" sz="2400" dirty="0"/>
              <a:t> Putting the school number in your phone can save you time. Know the school routine for alerting you to absence.</a:t>
            </a:r>
          </a:p>
          <a:p>
            <a:pPr>
              <a:defRPr/>
            </a:pPr>
            <a:r>
              <a:rPr lang="en-GB" sz="2400" dirty="0"/>
              <a:t>Only grant days at home for </a:t>
            </a:r>
            <a:r>
              <a:rPr lang="en-GB" sz="2400" b="1" dirty="0"/>
              <a:t>genuine</a:t>
            </a:r>
            <a:r>
              <a:rPr lang="en-GB" sz="2400" dirty="0"/>
              <a:t> illness. (you will know!!)</a:t>
            </a:r>
          </a:p>
          <a:p>
            <a:pPr>
              <a:defRPr/>
            </a:pPr>
            <a:r>
              <a:rPr lang="en-GB" sz="2400" b="1" dirty="0"/>
              <a:t>Avoid</a:t>
            </a:r>
            <a:r>
              <a:rPr lang="en-GB" sz="2400" dirty="0"/>
              <a:t> taking holidays in school time.</a:t>
            </a:r>
          </a:p>
          <a:p>
            <a:pPr marL="0" indent="0">
              <a:buNone/>
              <a:defRPr/>
            </a:pPr>
            <a:endParaRPr lang="en-GB" sz="2400" dirty="0"/>
          </a:p>
          <a:p>
            <a:endParaRPr lang="en-US" dirty="0"/>
          </a:p>
        </p:txBody>
      </p:sp>
      <p:pic>
        <p:nvPicPr>
          <p:cNvPr id="4" name="Picture 3">
            <a:extLst>
              <a:ext uri="{FF2B5EF4-FFF2-40B4-BE49-F238E27FC236}">
                <a16:creationId xmlns:a16="http://schemas.microsoft.com/office/drawing/2014/main" id="{B9735264-423D-4620-8FFA-2D867883D5BC}"/>
              </a:ext>
            </a:extLst>
          </p:cNvPr>
          <p:cNvPicPr>
            <a:picLocks noChangeAspect="1"/>
          </p:cNvPicPr>
          <p:nvPr/>
        </p:nvPicPr>
        <p:blipFill>
          <a:blip r:embed="rId2"/>
          <a:stretch>
            <a:fillRect/>
          </a:stretch>
        </p:blipFill>
        <p:spPr>
          <a:xfrm>
            <a:off x="352714" y="5733256"/>
            <a:ext cx="8105486" cy="790891"/>
          </a:xfrm>
          <a:prstGeom prst="rect">
            <a:avLst/>
          </a:prstGeom>
        </p:spPr>
      </p:pic>
      <p:pic>
        <p:nvPicPr>
          <p:cNvPr id="5" name="Picture 4">
            <a:extLst>
              <a:ext uri="{FF2B5EF4-FFF2-40B4-BE49-F238E27FC236}">
                <a16:creationId xmlns:a16="http://schemas.microsoft.com/office/drawing/2014/main" id="{94E04847-9714-4480-AF45-442675A2CD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72200" y="-251318"/>
            <a:ext cx="1729759" cy="1729759"/>
          </a:xfrm>
          <a:prstGeom prst="rect">
            <a:avLst/>
          </a:prstGeom>
        </p:spPr>
      </p:pic>
    </p:spTree>
    <p:extLst>
      <p:ext uri="{BB962C8B-B14F-4D97-AF65-F5344CB8AC3E}">
        <p14:creationId xmlns:p14="http://schemas.microsoft.com/office/powerpoint/2010/main" val="9135096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7528</TotalTime>
  <Words>825</Words>
  <Application>Microsoft Office PowerPoint</Application>
  <PresentationFormat>On-screen Show (4:3)</PresentationFormat>
  <Paragraphs>63</Paragraphs>
  <Slides>15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1_Office Theme</vt:lpstr>
      <vt:lpstr>Raise your Child’s Attendance – Raise their Chance’s Strategies for parents and students</vt:lpstr>
      <vt:lpstr>Do you know what your child’s attendance is?</vt:lpstr>
      <vt:lpstr>Example of what 90% attendance looks like:</vt:lpstr>
      <vt:lpstr>Lets looks a little closer…..</vt:lpstr>
      <vt:lpstr>Hard facts </vt:lpstr>
      <vt:lpstr>What Impact might this have on a young person’s life…………?</vt:lpstr>
      <vt:lpstr>Let’s get started!!!</vt:lpstr>
      <vt:lpstr>Know what your Child’s attendance is and regularly monitor</vt:lpstr>
      <vt:lpstr>Encourage and work together with your school community</vt:lpstr>
      <vt:lpstr>Collaborative Working</vt:lpstr>
      <vt:lpstr>Mental health </vt:lpstr>
      <vt:lpstr>Children with Medical or Special Educational Needs</vt:lpstr>
      <vt:lpstr>Other Tips to help Secure Positive Attendance</vt:lpstr>
      <vt:lpstr>Other tips to help secure good attendance:</vt:lpstr>
      <vt:lpstr>Attend and Achieve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Eleven</dc:title>
  <dc:creator>ajackson</dc:creator>
  <cp:lastModifiedBy>Mr A Di Bernardo</cp:lastModifiedBy>
  <cp:revision>350</cp:revision>
  <cp:lastPrinted>2023-01-24T15:34:46Z</cp:lastPrinted>
  <dcterms:created xsi:type="dcterms:W3CDTF">2017-05-04T20:46:29Z</dcterms:created>
  <dcterms:modified xsi:type="dcterms:W3CDTF">2023-01-24T15:36:54Z</dcterms:modified>
</cp:coreProperties>
</file>